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5" d="100"/>
          <a:sy n="115" d="100"/>
        </p:scale>
        <p:origin x="-93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5917-9F1F-644F-BEBA-C721D688A89F}" type="datetimeFigureOut">
              <a:rPr lang="en-US" smtClean="0"/>
              <a:t>4/3/13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4CC3-A7DC-E944-8DDC-79E7AEABA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141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5917-9F1F-644F-BEBA-C721D688A89F}" type="datetimeFigureOut">
              <a:rPr lang="en-US" smtClean="0"/>
              <a:t>4/3/13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4CC3-A7DC-E944-8DDC-79E7AEABA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464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5917-9F1F-644F-BEBA-C721D688A89F}" type="datetimeFigureOut">
              <a:rPr lang="en-US" smtClean="0"/>
              <a:t>4/3/13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4CC3-A7DC-E944-8DDC-79E7AEABA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695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5917-9F1F-644F-BEBA-C721D688A89F}" type="datetimeFigureOut">
              <a:rPr lang="en-US" smtClean="0"/>
              <a:t>4/3/13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4CC3-A7DC-E944-8DDC-79E7AEABA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557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5917-9F1F-644F-BEBA-C721D688A89F}" type="datetimeFigureOut">
              <a:rPr lang="en-US" smtClean="0"/>
              <a:t>4/3/13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4CC3-A7DC-E944-8DDC-79E7AEABA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141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5917-9F1F-644F-BEBA-C721D688A89F}" type="datetimeFigureOut">
              <a:rPr lang="en-US" smtClean="0"/>
              <a:t>4/3/13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4CC3-A7DC-E944-8DDC-79E7AEABA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558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5917-9F1F-644F-BEBA-C721D688A89F}" type="datetimeFigureOut">
              <a:rPr lang="en-US" smtClean="0"/>
              <a:t>4/3/13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4CC3-A7DC-E944-8DDC-79E7AEABA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820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5917-9F1F-644F-BEBA-C721D688A89F}" type="datetimeFigureOut">
              <a:rPr lang="en-US" smtClean="0"/>
              <a:t>4/3/13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4CC3-A7DC-E944-8DDC-79E7AEABA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927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5917-9F1F-644F-BEBA-C721D688A89F}" type="datetimeFigureOut">
              <a:rPr lang="en-US" smtClean="0"/>
              <a:t>4/3/13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4CC3-A7DC-E944-8DDC-79E7AEABA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075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5917-9F1F-644F-BEBA-C721D688A89F}" type="datetimeFigureOut">
              <a:rPr lang="en-US" smtClean="0"/>
              <a:t>4/3/13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4CC3-A7DC-E944-8DDC-79E7AEABA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130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5917-9F1F-644F-BEBA-C721D688A89F}" type="datetimeFigureOut">
              <a:rPr lang="en-US" smtClean="0"/>
              <a:t>4/3/13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4CC3-A7DC-E944-8DDC-79E7AEABA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719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45917-9F1F-644F-BEBA-C721D688A89F}" type="datetimeFigureOut">
              <a:rPr lang="en-US" smtClean="0"/>
              <a:t>4/3/13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34CC3-A7DC-E944-8DDC-79E7AEABA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062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Safety in the Bee Yard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Carl J. Wenning, Advisor</a:t>
            </a:r>
          </a:p>
          <a:p>
            <a:r>
              <a:rPr lang="en-US" dirty="0" smtClean="0"/>
              <a:t>ISU Beekeeping Club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430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Pesticide Exposure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55322" cy="4525963"/>
          </a:xfrm>
        </p:spPr>
        <p:txBody>
          <a:bodyPr/>
          <a:lstStyle/>
          <a:p>
            <a:r>
              <a:rPr lang="en-US" dirty="0" smtClean="0"/>
              <a:t>Exposure occurs either through direct contact with a pesticide or through honey itself. </a:t>
            </a:r>
          </a:p>
          <a:p>
            <a:r>
              <a:rPr lang="en-US" dirty="0"/>
              <a:t>Always follow label instructions; it is a civil crime when failing to do so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4" descr="Screen Shot 2013-04-03 at 11.15.42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7"/>
          <a:stretch/>
        </p:blipFill>
        <p:spPr>
          <a:xfrm>
            <a:off x="5303907" y="1789044"/>
            <a:ext cx="2934528" cy="305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660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Message…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307496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Serious consequences – legal and medical – can occur for those who fail to carefully observe and follow safety procedures.</a:t>
            </a:r>
          </a:p>
          <a:p>
            <a:r>
              <a:rPr lang="en-US" dirty="0" smtClean="0"/>
              <a:t>The best way to deal with these consequences is to prevent them from happening in the first place.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Screen Shot 2013-04-03 at 11.21.12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"/>
          <a:stretch/>
        </p:blipFill>
        <p:spPr>
          <a:xfrm>
            <a:off x="5576956" y="2086586"/>
            <a:ext cx="3189531" cy="277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549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Bee Stings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better to prevent bee stings than attempt to treat them.</a:t>
            </a:r>
          </a:p>
          <a:p>
            <a:pPr lvl="1"/>
            <a:r>
              <a:rPr lang="en-US" dirty="0" smtClean="0"/>
              <a:t>It is best to avoid bees if you are truly allergic. </a:t>
            </a:r>
          </a:p>
          <a:p>
            <a:pPr lvl="1"/>
            <a:r>
              <a:rPr lang="en-US" dirty="0" smtClean="0"/>
              <a:t>Use protective coverings judiciously.</a:t>
            </a:r>
          </a:p>
          <a:p>
            <a:pPr lvl="1"/>
            <a:r>
              <a:rPr lang="en-US" dirty="0" smtClean="0"/>
              <a:t>Use your smoker wisely.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ake appropriate action if stung.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 descr="Screen Shot 2013-04-03 at 10.32.0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217" y="5145385"/>
            <a:ext cx="2175565" cy="1447571"/>
          </a:xfrm>
          <a:prstGeom prst="rect">
            <a:avLst/>
          </a:prstGeom>
        </p:spPr>
      </p:pic>
      <p:pic>
        <p:nvPicPr>
          <p:cNvPr id="5" name="Picture 4" descr="Screen Shot 2013-04-03 at 10.32.5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652" y="4888456"/>
            <a:ext cx="3931478" cy="1373195"/>
          </a:xfrm>
          <a:prstGeom prst="rect">
            <a:avLst/>
          </a:prstGeom>
        </p:spPr>
      </p:pic>
      <p:pic>
        <p:nvPicPr>
          <p:cNvPr id="6" name="Picture 5" descr="Screen Shot 2013-04-03 at 10.47.35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520" y="3121986"/>
            <a:ext cx="1950279" cy="196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875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Burns most likely associated with smoker.</a:t>
            </a:r>
          </a:p>
          <a:p>
            <a:r>
              <a:rPr lang="en-US" dirty="0" smtClean="0"/>
              <a:t>Better to avoid burns that to treat them. </a:t>
            </a:r>
          </a:p>
          <a:p>
            <a:r>
              <a:rPr lang="en-US" dirty="0" smtClean="0"/>
              <a:t>Use smoker with protective screen to hel</a:t>
            </a:r>
            <a:r>
              <a:rPr lang="en-US" dirty="0" smtClean="0"/>
              <a:t>p avoid touching hot parts – use of gloves help.</a:t>
            </a:r>
            <a:endParaRPr lang="en-US" dirty="0"/>
          </a:p>
        </p:txBody>
      </p:sp>
      <p:pic>
        <p:nvPicPr>
          <p:cNvPr id="4" name="Picture 3" descr="Screen Shot 2013-04-03 at 10.37.0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869" y="4140169"/>
            <a:ext cx="2606261" cy="1823032"/>
          </a:xfrm>
          <a:prstGeom prst="rect">
            <a:avLst/>
          </a:prstGeom>
        </p:spPr>
      </p:pic>
      <p:pic>
        <p:nvPicPr>
          <p:cNvPr id="5" name="Picture 4" descr="Screen Shot 2013-04-03 at 10.49.2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49" y="3932732"/>
            <a:ext cx="5460172" cy="203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863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Cuts and Contusions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Cuts are most likely associated with inappropriate use of hive tools.</a:t>
            </a:r>
          </a:p>
          <a:p>
            <a:r>
              <a:rPr lang="en-US" dirty="0" smtClean="0"/>
              <a:t>Contusions most closely associated with pinching or crushing of fingers when moving hive parts in an unsafe manner.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Screen Shot 2013-04-03 at 10.52.1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813" y="1600201"/>
            <a:ext cx="2230608" cy="1141002"/>
          </a:xfrm>
          <a:prstGeom prst="rect">
            <a:avLst/>
          </a:prstGeom>
        </p:spPr>
      </p:pic>
      <p:pic>
        <p:nvPicPr>
          <p:cNvPr id="5" name="Picture 4" descr="Screen Shot 2013-04-03 at 10.53.4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130" y="4207424"/>
            <a:ext cx="3413815" cy="229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053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Eye Damage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Stings to the eye can and do occur. </a:t>
            </a:r>
            <a:endParaRPr lang="en-US" dirty="0" smtClean="0"/>
          </a:p>
          <a:p>
            <a:r>
              <a:rPr lang="en-US" dirty="0" smtClean="0"/>
              <a:t>Cataracts can result from excess exposure to UV rays from the sun.</a:t>
            </a:r>
          </a:p>
          <a:p>
            <a:r>
              <a:rPr lang="en-US" dirty="0" smtClean="0"/>
              <a:t>Consider using a veiled and brimmed helmet to reduce exposure. </a:t>
            </a:r>
            <a:endParaRPr lang="en-US" dirty="0"/>
          </a:p>
        </p:txBody>
      </p:sp>
      <p:pic>
        <p:nvPicPr>
          <p:cNvPr id="4" name="Picture 3" descr="Screen Shot 2013-04-03 at 10.55.4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77" y="4327611"/>
            <a:ext cx="3391004" cy="2254301"/>
          </a:xfrm>
          <a:prstGeom prst="rect">
            <a:avLst/>
          </a:prstGeom>
        </p:spPr>
      </p:pic>
      <p:pic>
        <p:nvPicPr>
          <p:cNvPr id="5" name="Picture 4" descr="Screen Shot 2013-04-03 at 10.56.5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506" y="3856909"/>
            <a:ext cx="3027494" cy="3001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155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74974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Grass fires can begin from careless lighting of the smoker.</a:t>
            </a:r>
          </a:p>
          <a:p>
            <a:r>
              <a:rPr lang="en-US" dirty="0" smtClean="0"/>
              <a:t>They can also begin from careless disposal of ashes.</a:t>
            </a:r>
          </a:p>
          <a:p>
            <a:r>
              <a:rPr lang="en-US" dirty="0" smtClean="0"/>
              <a:t>Catalytic converters from cars and trucks also initiate fires under dry conditions.</a:t>
            </a:r>
            <a:endParaRPr lang="en-US" dirty="0"/>
          </a:p>
        </p:txBody>
      </p:sp>
      <p:pic>
        <p:nvPicPr>
          <p:cNvPr id="4" name="Picture 3" descr="Screen Shot 2013-04-03 at 11.02.5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174" y="1600200"/>
            <a:ext cx="2857500" cy="43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03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Heat-related Illnesses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Heat stroke and exhaustion can occur because of high temperatures, high humidity, and bee suites working in unison.</a:t>
            </a:r>
            <a:endParaRPr lang="en-US" dirty="0"/>
          </a:p>
        </p:txBody>
      </p:sp>
      <p:pic>
        <p:nvPicPr>
          <p:cNvPr id="4" name="Picture 3" descr="Screen Shot 2013-04-03 at 11.05.1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979" y="3279913"/>
            <a:ext cx="5468786" cy="333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809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Lyme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43061" cy="4525963"/>
          </a:xfrm>
        </p:spPr>
        <p:txBody>
          <a:bodyPr/>
          <a:lstStyle/>
          <a:p>
            <a:r>
              <a:rPr lang="en-US" dirty="0" smtClean="0"/>
              <a:t>Passed on by infected deer ticks with very serious health consequences.</a:t>
            </a:r>
          </a:p>
        </p:txBody>
      </p:sp>
      <p:pic>
        <p:nvPicPr>
          <p:cNvPr id="4" name="Picture 3" descr="Screen Shot 2013-04-03 at 11.07.2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260" y="1600200"/>
            <a:ext cx="3909391" cy="2802239"/>
          </a:xfrm>
          <a:prstGeom prst="rect">
            <a:avLst/>
          </a:prstGeom>
        </p:spPr>
      </p:pic>
      <p:pic>
        <p:nvPicPr>
          <p:cNvPr id="5" name="Picture 4" descr="Screen Shot 2013-04-03 at 11.08.3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39" y="3806090"/>
            <a:ext cx="3089839" cy="2455561"/>
          </a:xfrm>
          <a:prstGeom prst="rect">
            <a:avLst/>
          </a:prstGeom>
        </p:spPr>
      </p:pic>
      <p:pic>
        <p:nvPicPr>
          <p:cNvPr id="6" name="Picture 5" descr="Screen Shot 2013-04-03 at 11.08.57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587" y="4649304"/>
            <a:ext cx="1780761" cy="178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398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Muscle Strain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Mostly affects back due to improper lifting.</a:t>
            </a:r>
          </a:p>
          <a:p>
            <a:r>
              <a:rPr lang="en-US" dirty="0" smtClean="0"/>
              <a:t>Use proper a lifting technique. </a:t>
            </a:r>
            <a:endParaRPr lang="en-US" dirty="0"/>
          </a:p>
        </p:txBody>
      </p:sp>
      <p:pic>
        <p:nvPicPr>
          <p:cNvPr id="4" name="Picture 3" descr="Screen Shot 2013-04-03 at 11.10.1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484" y="2912510"/>
            <a:ext cx="4133917" cy="3547924"/>
          </a:xfrm>
          <a:prstGeom prst="rect">
            <a:avLst/>
          </a:prstGeom>
        </p:spPr>
      </p:pic>
      <p:pic>
        <p:nvPicPr>
          <p:cNvPr id="5" name="Picture 4" descr="Screen Shot 2013-04-03 at 11.11.2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635" y="2827130"/>
            <a:ext cx="2596283" cy="3633304"/>
          </a:xfrm>
          <a:prstGeom prst="rect">
            <a:avLst/>
          </a:prstGeom>
        </p:spPr>
      </p:pic>
      <p:pic>
        <p:nvPicPr>
          <p:cNvPr id="6" name="Picture 5" descr="Screen Shot 2013-04-03 at 11.12.08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11" y="2912510"/>
            <a:ext cx="1920039" cy="363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1196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325</Words>
  <Application>Microsoft Macintosh PowerPoint</Application>
  <PresentationFormat>On-screen Show (4:3)</PresentationFormat>
  <Paragraphs>37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Safety in the Bee Yard</vt:lpstr>
      <vt:lpstr>Bee Stings</vt:lpstr>
      <vt:lpstr>Burns</vt:lpstr>
      <vt:lpstr>Cuts and Contusions</vt:lpstr>
      <vt:lpstr>Eye Damage</vt:lpstr>
      <vt:lpstr>Fire</vt:lpstr>
      <vt:lpstr>Heat-related Illnesses</vt:lpstr>
      <vt:lpstr>Lyme Disease</vt:lpstr>
      <vt:lpstr>Muscle Strain</vt:lpstr>
      <vt:lpstr>Pesticide Exposure</vt:lpstr>
      <vt:lpstr>The Message…</vt:lpstr>
    </vt:vector>
  </TitlesOfParts>
  <Company>Personal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 in the Bee Yard</dc:title>
  <dc:creator>Carl Wenning</dc:creator>
  <cp:lastModifiedBy>Carl Wenning</cp:lastModifiedBy>
  <cp:revision>17</cp:revision>
  <dcterms:created xsi:type="dcterms:W3CDTF">2013-04-01T21:56:44Z</dcterms:created>
  <dcterms:modified xsi:type="dcterms:W3CDTF">2013-04-03T16:23:39Z</dcterms:modified>
</cp:coreProperties>
</file>